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JetBrains Mono" charset="1" panose="02010509020102050004"/>
      <p:regular r:id="rId25"/>
    </p:embeddedFont>
    <p:embeddedFont>
      <p:font typeface="Intro" charset="1" panose="02000000000000000000"/>
      <p:regular r:id="rId26"/>
    </p:embeddedFont>
    <p:embeddedFont>
      <p:font typeface="JetBrains Mono Bold Italics" charset="1" panose="02010809030102050004"/>
      <p:regular r:id="rId27"/>
    </p:embeddedFont>
    <p:embeddedFont>
      <p:font typeface="JetBrains Mono Bold" charset="1" panose="02010809030102050004"/>
      <p:regular r:id="rId28"/>
    </p:embeddedFont>
    <p:embeddedFont>
      <p:font typeface="Canva Sans Bold" charset="1" panose="020B08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6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5857284"/>
            <a:chOff x="0" y="0"/>
            <a:chExt cx="5157348" cy="15426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542659"/>
            </a:xfrm>
            <a:custGeom>
              <a:avLst/>
              <a:gdLst/>
              <a:ahLst/>
              <a:cxnLst/>
              <a:rect r="r" b="b" t="t" l="l"/>
              <a:pathLst>
                <a:path h="1542659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542659"/>
                  </a:lnTo>
                  <a:lnTo>
                    <a:pt x="0" y="154265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580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23349">
            <a:off x="-1505583" y="4964887"/>
            <a:ext cx="3902895" cy="4856544"/>
          </a:xfrm>
          <a:custGeom>
            <a:avLst/>
            <a:gdLst/>
            <a:ahLst/>
            <a:cxnLst/>
            <a:rect r="r" b="b" t="t" l="l"/>
            <a:pathLst>
              <a:path h="4856544" w="3902895">
                <a:moveTo>
                  <a:pt x="0" y="0"/>
                </a:moveTo>
                <a:lnTo>
                  <a:pt x="3902895" y="0"/>
                </a:lnTo>
                <a:lnTo>
                  <a:pt x="3902895" y="4856544"/>
                </a:lnTo>
                <a:lnTo>
                  <a:pt x="0" y="485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244569">
            <a:off x="15467281" y="1013610"/>
            <a:ext cx="3584039" cy="5093595"/>
          </a:xfrm>
          <a:custGeom>
            <a:avLst/>
            <a:gdLst/>
            <a:ahLst/>
            <a:cxnLst/>
            <a:rect r="r" b="b" t="t" l="l"/>
            <a:pathLst>
              <a:path h="5093595" w="3584039">
                <a:moveTo>
                  <a:pt x="0" y="0"/>
                </a:moveTo>
                <a:lnTo>
                  <a:pt x="3584038" y="0"/>
                </a:lnTo>
                <a:lnTo>
                  <a:pt x="3584038" y="5093596"/>
                </a:lnTo>
                <a:lnTo>
                  <a:pt x="0" y="5093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343846" y="3943000"/>
            <a:ext cx="10163511" cy="4573889"/>
            <a:chOff x="0" y="0"/>
            <a:chExt cx="13551348" cy="609851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23825"/>
              <a:ext cx="13551348" cy="4187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6000">
                  <a:solidFill>
                    <a:srgbClr val="000000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Optimization in Deep Learning: Concepts &amp; Convexity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025886"/>
              <a:ext cx="13551348" cy="2072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0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343846" y="1204511"/>
            <a:ext cx="580694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MATHS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7366736"/>
            <a:chOff x="0" y="0"/>
            <a:chExt cx="5157348" cy="1940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940210"/>
            </a:xfrm>
            <a:custGeom>
              <a:avLst/>
              <a:gdLst/>
              <a:ahLst/>
              <a:cxnLst/>
              <a:rect r="r" b="b" t="t" l="l"/>
              <a:pathLst>
                <a:path h="1940210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940210"/>
                  </a:lnTo>
                  <a:lnTo>
                    <a:pt x="0" y="1940210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978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3965" y="4015237"/>
            <a:ext cx="15081616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For instance, assume that we want to minimize the function f(x)=tanh⁡(x) and we happen to get started at x=4. The gradient of f is close to nil. More specifically, f′(x)=1−tanh^2⁡(x) and thus f′(4)=0.0013.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Vanishing gradients can cause optimization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 stall.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1721304">
            <a:off x="15513882" y="346505"/>
            <a:ext cx="3490836" cy="5714166"/>
          </a:xfrm>
          <a:custGeom>
            <a:avLst/>
            <a:gdLst/>
            <a:ahLst/>
            <a:cxnLst/>
            <a:rect r="r" b="b" t="t" l="l"/>
            <a:pathLst>
              <a:path h="5714166" w="3490836">
                <a:moveTo>
                  <a:pt x="0" y="0"/>
                </a:moveTo>
                <a:lnTo>
                  <a:pt x="3490836" y="0"/>
                </a:lnTo>
                <a:lnTo>
                  <a:pt x="3490836" y="5714166"/>
                </a:lnTo>
                <a:lnTo>
                  <a:pt x="0" y="571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10282" y="5999609"/>
            <a:ext cx="5609915" cy="3899770"/>
          </a:xfrm>
          <a:custGeom>
            <a:avLst/>
            <a:gdLst/>
            <a:ahLst/>
            <a:cxnLst/>
            <a:rect r="r" b="b" t="t" l="l"/>
            <a:pathLst>
              <a:path h="3899770" w="5609915">
                <a:moveTo>
                  <a:pt x="0" y="0"/>
                </a:moveTo>
                <a:lnTo>
                  <a:pt x="5609916" y="0"/>
                </a:lnTo>
                <a:lnTo>
                  <a:pt x="5609916" y="3899770"/>
                </a:lnTo>
                <a:lnTo>
                  <a:pt x="0" y="3899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OPTIMIZATION ISSUES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965" y="3117863"/>
            <a:ext cx="6811913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VANISHING GRADIENTS</a:t>
            </a:r>
          </a:p>
          <a:p>
            <a:pPr algn="l"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6725657"/>
            <a:chOff x="0" y="0"/>
            <a:chExt cx="5157348" cy="1771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771366"/>
            </a:xfrm>
            <a:custGeom>
              <a:avLst/>
              <a:gdLst/>
              <a:ahLst/>
              <a:cxnLst/>
              <a:rect r="r" b="b" t="t" l="l"/>
              <a:pathLst>
                <a:path h="1771366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771366"/>
                  </a:lnTo>
                  <a:lnTo>
                    <a:pt x="0" y="1771366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80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434961" y="774943"/>
            <a:ext cx="2824339" cy="3779530"/>
          </a:xfrm>
          <a:custGeom>
            <a:avLst/>
            <a:gdLst/>
            <a:ahLst/>
            <a:cxnLst/>
            <a:rect r="r" b="b" t="t" l="l"/>
            <a:pathLst>
              <a:path h="3779530" w="2824339">
                <a:moveTo>
                  <a:pt x="2824339" y="0"/>
                </a:moveTo>
                <a:lnTo>
                  <a:pt x="0" y="0"/>
                </a:lnTo>
                <a:lnTo>
                  <a:pt x="0" y="3779529"/>
                </a:lnTo>
                <a:lnTo>
                  <a:pt x="2824339" y="3779529"/>
                </a:lnTo>
                <a:lnTo>
                  <a:pt x="28243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CONVEXITY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4304" y="4322562"/>
            <a:ext cx="1319112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Convexity plays a vital role in the design of optimization algorithms.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This is largely due to the fact that it is much easier to analyze and test algorithms in such a context.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6725657"/>
            <a:chOff x="0" y="0"/>
            <a:chExt cx="5157348" cy="1771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771366"/>
            </a:xfrm>
            <a:custGeom>
              <a:avLst/>
              <a:gdLst/>
              <a:ahLst/>
              <a:cxnLst/>
              <a:rect r="r" b="b" t="t" l="l"/>
              <a:pathLst>
                <a:path h="1771366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771366"/>
                  </a:lnTo>
                  <a:lnTo>
                    <a:pt x="0" y="1771366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80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3182108"/>
            <a:ext cx="162306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Sets are the basis of convexity. Simply put, a set </a:t>
            </a:r>
            <a:r>
              <a:rPr lang="en-US" b="true" sz="3000" i="true">
                <a:solidFill>
                  <a:srgbClr val="000000"/>
                </a:solidFill>
                <a:latin typeface="JetBrains Mono Bold Italics"/>
                <a:ea typeface="JetBrains Mono Bold Italics"/>
                <a:cs typeface="JetBrains Mono Bold Italics"/>
                <a:sym typeface="JetBrains Mono Bold Italics"/>
              </a:rPr>
              <a:t>X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in a vector space is convex if for any </a:t>
            </a:r>
            <a:r>
              <a:rPr lang="en-US" sz="3000" b="true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a,b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∈</a:t>
            </a:r>
            <a:r>
              <a:rPr lang="en-US" b="true" sz="3000" i="true">
                <a:solidFill>
                  <a:srgbClr val="000000"/>
                </a:solidFill>
                <a:latin typeface="JetBrains Mono Bold Italics"/>
                <a:ea typeface="JetBrains Mono Bold Italics"/>
                <a:cs typeface="JetBrains Mono Bold Italics"/>
                <a:sym typeface="JetBrains Mono Bold Italics"/>
              </a:rPr>
              <a:t>X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th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 l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 s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egment connecting </a:t>
            </a:r>
            <a:r>
              <a:rPr lang="en-US" sz="3000" b="true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an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3000" b="true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b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is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als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 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b="true" sz="3000" i="true">
                <a:solidFill>
                  <a:srgbClr val="000000"/>
                </a:solidFill>
                <a:latin typeface="JetBrains Mono Bold Italics"/>
                <a:ea typeface="JetBrains Mono Bold Italics"/>
                <a:cs typeface="JetBrains Mono Bold Italics"/>
                <a:sym typeface="JetBrains Mono Bold Italics"/>
              </a:rPr>
              <a:t>X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215886" y="833817"/>
            <a:ext cx="2520898" cy="2520898"/>
          </a:xfrm>
          <a:custGeom>
            <a:avLst/>
            <a:gdLst/>
            <a:ahLst/>
            <a:cxnLst/>
            <a:rect r="r" b="b" t="t" l="l"/>
            <a:pathLst>
              <a:path h="2520898" w="2520898">
                <a:moveTo>
                  <a:pt x="0" y="0"/>
                </a:moveTo>
                <a:lnTo>
                  <a:pt x="2520898" y="0"/>
                </a:lnTo>
                <a:lnTo>
                  <a:pt x="2520898" y="2520898"/>
                </a:lnTo>
                <a:lnTo>
                  <a:pt x="0" y="2520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7382" y="5143500"/>
            <a:ext cx="11301259" cy="2881821"/>
          </a:xfrm>
          <a:custGeom>
            <a:avLst/>
            <a:gdLst/>
            <a:ahLst/>
            <a:cxnLst/>
            <a:rect r="r" b="b" t="t" l="l"/>
            <a:pathLst>
              <a:path h="2881821" w="11301259">
                <a:moveTo>
                  <a:pt x="0" y="0"/>
                </a:moveTo>
                <a:lnTo>
                  <a:pt x="11301259" y="0"/>
                </a:lnTo>
                <a:lnTo>
                  <a:pt x="11301259" y="2881821"/>
                </a:lnTo>
                <a:lnTo>
                  <a:pt x="0" y="2881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17228" y="1386234"/>
            <a:ext cx="7051678" cy="15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CONVEX SETS</a:t>
            </a:r>
          </a:p>
          <a:p>
            <a:pPr algn="l">
              <a:lnSpc>
                <a:spcPts val="64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90709" y="8358696"/>
            <a:ext cx="10034605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first set is nonconvex and th</a:t>
            </a:r>
            <a:r>
              <a:rPr lang="en-US" sz="22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 other </a:t>
            </a:r>
            <a:r>
              <a:rPr lang="en-US" sz="22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two </a:t>
            </a:r>
            <a:r>
              <a:rPr lang="en-US" sz="22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</a:t>
            </a:r>
            <a:r>
              <a:rPr lang="en-US" sz="22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 c</a:t>
            </a:r>
            <a:r>
              <a:rPr lang="en-US" sz="22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onvex</a:t>
            </a:r>
            <a:r>
              <a:rPr lang="en-US" sz="22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7366736"/>
            <a:chOff x="0" y="0"/>
            <a:chExt cx="5157348" cy="1940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940210"/>
            </a:xfrm>
            <a:custGeom>
              <a:avLst/>
              <a:gdLst/>
              <a:ahLst/>
              <a:cxnLst/>
              <a:rect r="r" b="b" t="t" l="l"/>
              <a:pathLst>
                <a:path h="1940210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940210"/>
                  </a:lnTo>
                  <a:lnTo>
                    <a:pt x="0" y="1940210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978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3182108"/>
            <a:ext cx="162306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Now that we have convex sets we can introduce convex functions f. Given 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co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nv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 s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et X, a function f:X→R is convex if for 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ll x,x′∈X an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for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all λ∈[0,1] we have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215886" y="833817"/>
            <a:ext cx="2520898" cy="2520898"/>
          </a:xfrm>
          <a:custGeom>
            <a:avLst/>
            <a:gdLst/>
            <a:ahLst/>
            <a:cxnLst/>
            <a:rect r="r" b="b" t="t" l="l"/>
            <a:pathLst>
              <a:path h="2520898" w="2520898">
                <a:moveTo>
                  <a:pt x="0" y="0"/>
                </a:moveTo>
                <a:lnTo>
                  <a:pt x="2520898" y="0"/>
                </a:lnTo>
                <a:lnTo>
                  <a:pt x="2520898" y="2520898"/>
                </a:lnTo>
                <a:lnTo>
                  <a:pt x="0" y="2520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38832" y="4208903"/>
            <a:ext cx="9738360" cy="2093735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157382" y="5652770"/>
            <a:ext cx="11301259" cy="4124960"/>
          </a:xfrm>
          <a:custGeom>
            <a:avLst/>
            <a:gdLst/>
            <a:ahLst/>
            <a:cxnLst/>
            <a:rect r="r" b="b" t="t" l="l"/>
            <a:pathLst>
              <a:path h="4124960" w="11301259">
                <a:moveTo>
                  <a:pt x="0" y="0"/>
                </a:moveTo>
                <a:lnTo>
                  <a:pt x="11301259" y="0"/>
                </a:lnTo>
                <a:lnTo>
                  <a:pt x="11301259" y="4124960"/>
                </a:lnTo>
                <a:lnTo>
                  <a:pt x="0" y="4124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17228" y="1386234"/>
            <a:ext cx="7051678" cy="15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CONVEX FUNCTIONS</a:t>
            </a:r>
          </a:p>
          <a:p>
            <a:pPr algn="l">
              <a:lnSpc>
                <a:spcPts val="643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6725657"/>
            <a:chOff x="0" y="0"/>
            <a:chExt cx="5157348" cy="1771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771366"/>
            </a:xfrm>
            <a:custGeom>
              <a:avLst/>
              <a:gdLst/>
              <a:ahLst/>
              <a:cxnLst/>
              <a:rect r="r" b="b" t="t" l="l"/>
              <a:pathLst>
                <a:path h="1771366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771366"/>
                  </a:lnTo>
                  <a:lnTo>
                    <a:pt x="0" y="1771366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80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3965" y="3136913"/>
            <a:ext cx="1358990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Local Minima Ar</a:t>
            </a:r>
            <a:r>
              <a:rPr lang="en-US" sz="3300" b="true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e Global Minima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701076" y="1858044"/>
            <a:ext cx="2808915" cy="5401759"/>
          </a:xfrm>
          <a:custGeom>
            <a:avLst/>
            <a:gdLst/>
            <a:ahLst/>
            <a:cxnLst/>
            <a:rect r="r" b="b" t="t" l="l"/>
            <a:pathLst>
              <a:path h="5401759" w="2808915">
                <a:moveTo>
                  <a:pt x="0" y="0"/>
                </a:moveTo>
                <a:lnTo>
                  <a:pt x="2808915" y="0"/>
                </a:lnTo>
                <a:lnTo>
                  <a:pt x="2808915" y="5401759"/>
                </a:lnTo>
                <a:lnTo>
                  <a:pt x="0" y="5401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1865" y="4178015"/>
            <a:ext cx="11301259" cy="3898934"/>
          </a:xfrm>
          <a:custGeom>
            <a:avLst/>
            <a:gdLst/>
            <a:ahLst/>
            <a:cxnLst/>
            <a:rect r="r" b="b" t="t" l="l"/>
            <a:pathLst>
              <a:path h="3898934" w="11301259">
                <a:moveTo>
                  <a:pt x="0" y="0"/>
                </a:moveTo>
                <a:lnTo>
                  <a:pt x="11301259" y="0"/>
                </a:lnTo>
                <a:lnTo>
                  <a:pt x="11301259" y="3898934"/>
                </a:lnTo>
                <a:lnTo>
                  <a:pt x="0" y="3898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KEY PROPERTY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6725657"/>
            <a:chOff x="0" y="0"/>
            <a:chExt cx="5157348" cy="1771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771366"/>
            </a:xfrm>
            <a:custGeom>
              <a:avLst/>
              <a:gdLst/>
              <a:ahLst/>
              <a:cxnLst/>
              <a:rect r="r" b="b" t="t" l="l"/>
              <a:pathLst>
                <a:path h="1771366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771366"/>
                  </a:lnTo>
                  <a:lnTo>
                    <a:pt x="0" y="1771366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80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72040" y="3724366"/>
            <a:ext cx="7871943" cy="1212828"/>
          </a:xfrm>
          <a:custGeom>
            <a:avLst/>
            <a:gdLst/>
            <a:ahLst/>
            <a:cxnLst/>
            <a:rect r="r" b="b" t="t" l="l"/>
            <a:pathLst>
              <a:path h="1212828" w="7871943">
                <a:moveTo>
                  <a:pt x="0" y="0"/>
                </a:moveTo>
                <a:lnTo>
                  <a:pt x="7871943" y="0"/>
                </a:lnTo>
                <a:lnTo>
                  <a:pt x="7871943" y="1212828"/>
                </a:lnTo>
                <a:lnTo>
                  <a:pt x="0" y="1212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5143500"/>
            <a:ext cx="7363391" cy="2249925"/>
          </a:xfrm>
          <a:custGeom>
            <a:avLst/>
            <a:gdLst/>
            <a:ahLst/>
            <a:cxnLst/>
            <a:rect r="r" b="b" t="t" l="l"/>
            <a:pathLst>
              <a:path h="2249925" w="7363391">
                <a:moveTo>
                  <a:pt x="0" y="0"/>
                </a:moveTo>
                <a:lnTo>
                  <a:pt x="7363391" y="0"/>
                </a:lnTo>
                <a:lnTo>
                  <a:pt x="7363391" y="2249925"/>
                </a:lnTo>
                <a:lnTo>
                  <a:pt x="0" y="2249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CONSTRAINT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1530765">
            <a:off x="15177166" y="362074"/>
            <a:ext cx="2151102" cy="5945256"/>
          </a:xfrm>
          <a:custGeom>
            <a:avLst/>
            <a:gdLst/>
            <a:ahLst/>
            <a:cxnLst/>
            <a:rect r="r" b="b" t="t" l="l"/>
            <a:pathLst>
              <a:path h="5945256" w="2151102">
                <a:moveTo>
                  <a:pt x="2151102" y="0"/>
                </a:moveTo>
                <a:lnTo>
                  <a:pt x="0" y="0"/>
                </a:lnTo>
                <a:lnTo>
                  <a:pt x="0" y="5945256"/>
                </a:lnTo>
                <a:lnTo>
                  <a:pt x="2151102" y="5945256"/>
                </a:lnTo>
                <a:lnTo>
                  <a:pt x="215110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6725657"/>
            <a:chOff x="0" y="0"/>
            <a:chExt cx="5157348" cy="1771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771366"/>
            </a:xfrm>
            <a:custGeom>
              <a:avLst/>
              <a:gdLst/>
              <a:ahLst/>
              <a:cxnLst/>
              <a:rect r="r" b="b" t="t" l="l"/>
              <a:pathLst>
                <a:path h="1771366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771366"/>
                  </a:lnTo>
                  <a:lnTo>
                    <a:pt x="0" y="1771366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80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37784" y="3698396"/>
            <a:ext cx="7940456" cy="1720039"/>
          </a:xfrm>
          <a:custGeom>
            <a:avLst/>
            <a:gdLst/>
            <a:ahLst/>
            <a:cxnLst/>
            <a:rect r="r" b="b" t="t" l="l"/>
            <a:pathLst>
              <a:path h="1720039" w="7940456">
                <a:moveTo>
                  <a:pt x="0" y="0"/>
                </a:moveTo>
                <a:lnTo>
                  <a:pt x="7940455" y="0"/>
                </a:lnTo>
                <a:lnTo>
                  <a:pt x="7940455" y="1720039"/>
                </a:lnTo>
                <a:lnTo>
                  <a:pt x="0" y="1720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7382" y="5819775"/>
            <a:ext cx="11301259" cy="2274378"/>
          </a:xfrm>
          <a:custGeom>
            <a:avLst/>
            <a:gdLst/>
            <a:ahLst/>
            <a:cxnLst/>
            <a:rect r="r" b="b" t="t" l="l"/>
            <a:pathLst>
              <a:path h="2274378" w="11301259">
                <a:moveTo>
                  <a:pt x="0" y="0"/>
                </a:moveTo>
                <a:lnTo>
                  <a:pt x="11301259" y="0"/>
                </a:lnTo>
                <a:lnTo>
                  <a:pt x="11301259" y="2274378"/>
                </a:lnTo>
                <a:lnTo>
                  <a:pt x="0" y="2274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CONSTRAINT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801756"/>
            <a:ext cx="204445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Lag</a:t>
            </a: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rangian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1530765">
            <a:off x="15177166" y="362074"/>
            <a:ext cx="2151102" cy="5945256"/>
          </a:xfrm>
          <a:custGeom>
            <a:avLst/>
            <a:gdLst/>
            <a:ahLst/>
            <a:cxnLst/>
            <a:rect r="r" b="b" t="t" l="l"/>
            <a:pathLst>
              <a:path h="5945256" w="2151102">
                <a:moveTo>
                  <a:pt x="2151102" y="0"/>
                </a:moveTo>
                <a:lnTo>
                  <a:pt x="0" y="0"/>
                </a:lnTo>
                <a:lnTo>
                  <a:pt x="0" y="5945256"/>
                </a:lnTo>
                <a:lnTo>
                  <a:pt x="2151102" y="5945256"/>
                </a:lnTo>
                <a:lnTo>
                  <a:pt x="215110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6725657"/>
            <a:chOff x="0" y="0"/>
            <a:chExt cx="5157348" cy="1771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771366"/>
            </a:xfrm>
            <a:custGeom>
              <a:avLst/>
              <a:gdLst/>
              <a:ahLst/>
              <a:cxnLst/>
              <a:rect r="r" b="b" t="t" l="l"/>
              <a:pathLst>
                <a:path h="1771366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771366"/>
                  </a:lnTo>
                  <a:lnTo>
                    <a:pt x="0" y="1771366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80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33560" y="3948584"/>
            <a:ext cx="12819015" cy="3893776"/>
          </a:xfrm>
          <a:custGeom>
            <a:avLst/>
            <a:gdLst/>
            <a:ahLst/>
            <a:cxnLst/>
            <a:rect r="r" b="b" t="t" l="l"/>
            <a:pathLst>
              <a:path h="3893776" w="12819015">
                <a:moveTo>
                  <a:pt x="0" y="0"/>
                </a:moveTo>
                <a:lnTo>
                  <a:pt x="12819015" y="0"/>
                </a:lnTo>
                <a:lnTo>
                  <a:pt x="12819015" y="3893775"/>
                </a:lnTo>
                <a:lnTo>
                  <a:pt x="0" y="389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CONSTRAINT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3323" y="2801756"/>
            <a:ext cx="141520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Penalty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1530765">
            <a:off x="15177166" y="362074"/>
            <a:ext cx="2151102" cy="5945256"/>
          </a:xfrm>
          <a:custGeom>
            <a:avLst/>
            <a:gdLst/>
            <a:ahLst/>
            <a:cxnLst/>
            <a:rect r="r" b="b" t="t" l="l"/>
            <a:pathLst>
              <a:path h="5945256" w="2151102">
                <a:moveTo>
                  <a:pt x="2151102" y="0"/>
                </a:moveTo>
                <a:lnTo>
                  <a:pt x="0" y="0"/>
                </a:lnTo>
                <a:lnTo>
                  <a:pt x="0" y="5945256"/>
                </a:lnTo>
                <a:lnTo>
                  <a:pt x="2151102" y="5945256"/>
                </a:lnTo>
                <a:lnTo>
                  <a:pt x="215110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5857284"/>
            <a:chOff x="0" y="0"/>
            <a:chExt cx="5157348" cy="15426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542659"/>
            </a:xfrm>
            <a:custGeom>
              <a:avLst/>
              <a:gdLst/>
              <a:ahLst/>
              <a:cxnLst/>
              <a:rect r="r" b="b" t="t" l="l"/>
              <a:pathLst>
                <a:path h="1542659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542659"/>
                  </a:lnTo>
                  <a:lnTo>
                    <a:pt x="0" y="154265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580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23349">
            <a:off x="-1505583" y="4964887"/>
            <a:ext cx="3902895" cy="4856544"/>
          </a:xfrm>
          <a:custGeom>
            <a:avLst/>
            <a:gdLst/>
            <a:ahLst/>
            <a:cxnLst/>
            <a:rect r="r" b="b" t="t" l="l"/>
            <a:pathLst>
              <a:path h="4856544" w="3902895">
                <a:moveTo>
                  <a:pt x="0" y="0"/>
                </a:moveTo>
                <a:lnTo>
                  <a:pt x="3902895" y="0"/>
                </a:lnTo>
                <a:lnTo>
                  <a:pt x="3902895" y="4856544"/>
                </a:lnTo>
                <a:lnTo>
                  <a:pt x="0" y="485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244569">
            <a:off x="15467281" y="1013610"/>
            <a:ext cx="3584039" cy="5093595"/>
          </a:xfrm>
          <a:custGeom>
            <a:avLst/>
            <a:gdLst/>
            <a:ahLst/>
            <a:cxnLst/>
            <a:rect r="r" b="b" t="t" l="l"/>
            <a:pathLst>
              <a:path h="5093595" w="3584039">
                <a:moveTo>
                  <a:pt x="0" y="0"/>
                </a:moveTo>
                <a:lnTo>
                  <a:pt x="3584038" y="0"/>
                </a:lnTo>
                <a:lnTo>
                  <a:pt x="3584038" y="5093596"/>
                </a:lnTo>
                <a:lnTo>
                  <a:pt x="0" y="5093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928219" y="3064708"/>
            <a:ext cx="7431246" cy="479315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343846" y="1204511"/>
            <a:ext cx="580694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Q&amp;A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5857284"/>
            <a:chOff x="0" y="0"/>
            <a:chExt cx="5157348" cy="15426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542659"/>
            </a:xfrm>
            <a:custGeom>
              <a:avLst/>
              <a:gdLst/>
              <a:ahLst/>
              <a:cxnLst/>
              <a:rect r="r" b="b" t="t" l="l"/>
              <a:pathLst>
                <a:path h="1542659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542659"/>
                  </a:lnTo>
                  <a:lnTo>
                    <a:pt x="0" y="1542659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580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509046" y="2689220"/>
            <a:ext cx="5544129" cy="554412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474165" y="1436340"/>
            <a:ext cx="5806945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WELL DONE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6725657"/>
            <a:chOff x="0" y="0"/>
            <a:chExt cx="5157348" cy="1771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771366"/>
            </a:xfrm>
            <a:custGeom>
              <a:avLst/>
              <a:gdLst/>
              <a:ahLst/>
              <a:cxnLst/>
              <a:rect r="r" b="b" t="t" l="l"/>
              <a:pathLst>
                <a:path h="1771366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771366"/>
                  </a:lnTo>
                  <a:lnTo>
                    <a:pt x="0" y="1771366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80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464304" y="7890878"/>
            <a:ext cx="2488341" cy="2117352"/>
          </a:xfrm>
          <a:custGeom>
            <a:avLst/>
            <a:gdLst/>
            <a:ahLst/>
            <a:cxnLst/>
            <a:rect r="r" b="b" t="t" l="l"/>
            <a:pathLst>
              <a:path h="2117352" w="2488341">
                <a:moveTo>
                  <a:pt x="2488341" y="0"/>
                </a:moveTo>
                <a:lnTo>
                  <a:pt x="0" y="0"/>
                </a:lnTo>
                <a:lnTo>
                  <a:pt x="0" y="2117352"/>
                </a:lnTo>
                <a:lnTo>
                  <a:pt x="2488341" y="2117352"/>
                </a:lnTo>
                <a:lnTo>
                  <a:pt x="24883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6960672" y="7890878"/>
            <a:ext cx="2426255" cy="2064523"/>
          </a:xfrm>
          <a:custGeom>
            <a:avLst/>
            <a:gdLst/>
            <a:ahLst/>
            <a:cxnLst/>
            <a:rect r="r" b="b" t="t" l="l"/>
            <a:pathLst>
              <a:path h="2064523" w="2426255">
                <a:moveTo>
                  <a:pt x="2426255" y="0"/>
                </a:moveTo>
                <a:lnTo>
                  <a:pt x="0" y="0"/>
                </a:lnTo>
                <a:lnTo>
                  <a:pt x="0" y="2064523"/>
                </a:lnTo>
                <a:lnTo>
                  <a:pt x="2426255" y="2064523"/>
                </a:lnTo>
                <a:lnTo>
                  <a:pt x="242625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2394953" y="7864464"/>
            <a:ext cx="2488341" cy="2117352"/>
          </a:xfrm>
          <a:custGeom>
            <a:avLst/>
            <a:gdLst/>
            <a:ahLst/>
            <a:cxnLst/>
            <a:rect r="r" b="b" t="t" l="l"/>
            <a:pathLst>
              <a:path h="2117352" w="2488341">
                <a:moveTo>
                  <a:pt x="2488341" y="0"/>
                </a:moveTo>
                <a:lnTo>
                  <a:pt x="0" y="0"/>
                </a:lnTo>
                <a:lnTo>
                  <a:pt x="0" y="2117352"/>
                </a:lnTo>
                <a:lnTo>
                  <a:pt x="2488341" y="2117352"/>
                </a:lnTo>
                <a:lnTo>
                  <a:pt x="24883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29" r="0" b="29"/>
          <a:stretch>
            <a:fillRect/>
          </a:stretch>
        </p:blipFill>
        <p:spPr>
          <a:xfrm flipH="false" flipV="false" rot="0">
            <a:off x="12654773" y="2532643"/>
            <a:ext cx="4457042" cy="518260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TEAM MEMBER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4304" y="4322562"/>
            <a:ext cx="13191120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Nguyễn Minh Tuấn - 2470574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Nguyễn Trần Phước - 2470576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Lê Trí Quyền - 2470740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Lê Quang Trung - 2470746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Trần Hoàng Nguyên - 2470739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41945" y="8455249"/>
            <a:ext cx="1733058" cy="65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6"/>
              </a:lnSpc>
            </a:pPr>
            <a:r>
              <a:rPr lang="en-US" sz="3883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THINK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28891" y="8439504"/>
            <a:ext cx="1689817" cy="63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3786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PAIR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72595" y="8428835"/>
            <a:ext cx="1733058" cy="65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6"/>
              </a:lnSpc>
            </a:pPr>
            <a:r>
              <a:rPr lang="en-US" sz="3883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SHARE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6725657"/>
            <a:chOff x="0" y="0"/>
            <a:chExt cx="5157348" cy="1771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771366"/>
            </a:xfrm>
            <a:custGeom>
              <a:avLst/>
              <a:gdLst/>
              <a:ahLst/>
              <a:cxnLst/>
              <a:rect r="r" b="b" t="t" l="l"/>
              <a:pathLst>
                <a:path h="1771366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771366"/>
                  </a:lnTo>
                  <a:lnTo>
                    <a:pt x="0" y="1771366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80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74850" y="3804457"/>
            <a:ext cx="776578" cy="1039216"/>
          </a:xfrm>
          <a:custGeom>
            <a:avLst/>
            <a:gdLst/>
            <a:ahLst/>
            <a:cxnLst/>
            <a:rect r="r" b="b" t="t" l="l"/>
            <a:pathLst>
              <a:path h="1039216" w="776578">
                <a:moveTo>
                  <a:pt x="0" y="0"/>
                </a:moveTo>
                <a:lnTo>
                  <a:pt x="776578" y="0"/>
                </a:lnTo>
                <a:lnTo>
                  <a:pt x="776578" y="1039216"/>
                </a:lnTo>
                <a:lnTo>
                  <a:pt x="0" y="1039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4850" y="4956307"/>
            <a:ext cx="776578" cy="1039216"/>
          </a:xfrm>
          <a:custGeom>
            <a:avLst/>
            <a:gdLst/>
            <a:ahLst/>
            <a:cxnLst/>
            <a:rect r="r" b="b" t="t" l="l"/>
            <a:pathLst>
              <a:path h="1039216" w="776578">
                <a:moveTo>
                  <a:pt x="0" y="0"/>
                </a:moveTo>
                <a:lnTo>
                  <a:pt x="776578" y="0"/>
                </a:lnTo>
                <a:lnTo>
                  <a:pt x="776578" y="1039216"/>
                </a:lnTo>
                <a:lnTo>
                  <a:pt x="0" y="1039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4850" y="6108157"/>
            <a:ext cx="776578" cy="1039216"/>
          </a:xfrm>
          <a:custGeom>
            <a:avLst/>
            <a:gdLst/>
            <a:ahLst/>
            <a:cxnLst/>
            <a:rect r="r" b="b" t="t" l="l"/>
            <a:pathLst>
              <a:path h="1039216" w="776578">
                <a:moveTo>
                  <a:pt x="0" y="0"/>
                </a:moveTo>
                <a:lnTo>
                  <a:pt x="776578" y="0"/>
                </a:lnTo>
                <a:lnTo>
                  <a:pt x="776578" y="1039216"/>
                </a:lnTo>
                <a:lnTo>
                  <a:pt x="0" y="1039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4850" y="7261673"/>
            <a:ext cx="776578" cy="1039216"/>
          </a:xfrm>
          <a:custGeom>
            <a:avLst/>
            <a:gdLst/>
            <a:ahLst/>
            <a:cxnLst/>
            <a:rect r="r" b="b" t="t" l="l"/>
            <a:pathLst>
              <a:path h="1039216" w="776578">
                <a:moveTo>
                  <a:pt x="0" y="0"/>
                </a:moveTo>
                <a:lnTo>
                  <a:pt x="776578" y="0"/>
                </a:lnTo>
                <a:lnTo>
                  <a:pt x="776578" y="1039216"/>
                </a:lnTo>
                <a:lnTo>
                  <a:pt x="0" y="1039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174926" y="3744475"/>
            <a:ext cx="4625799" cy="430199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TABLE 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69186" y="4038315"/>
            <a:ext cx="1175752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Optimization &amp; Deep learning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69186" y="5162265"/>
            <a:ext cx="1175752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Optimization issues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69186" y="6286214"/>
            <a:ext cx="1175752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Convexity: Convex Sets &amp; Convex Functions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69186" y="7439731"/>
            <a:ext cx="1175752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Key property &amp; Constraint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6725657"/>
            <a:chOff x="0" y="0"/>
            <a:chExt cx="5157348" cy="1771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771366"/>
            </a:xfrm>
            <a:custGeom>
              <a:avLst/>
              <a:gdLst/>
              <a:ahLst/>
              <a:cxnLst/>
              <a:rect r="r" b="b" t="t" l="l"/>
              <a:pathLst>
                <a:path h="1771366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771366"/>
                  </a:lnTo>
                  <a:lnTo>
                    <a:pt x="0" y="1771366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80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17228" y="1386234"/>
            <a:ext cx="781766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OPTIMIZATION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6225" y="4173032"/>
            <a:ext cx="9630963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Minimize the loss function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3672586"/>
            <a:ext cx="1217239" cy="1628908"/>
          </a:xfrm>
          <a:custGeom>
            <a:avLst/>
            <a:gdLst/>
            <a:ahLst/>
            <a:cxnLst/>
            <a:rect r="r" b="b" t="t" l="l"/>
            <a:pathLst>
              <a:path h="1628908" w="1217239">
                <a:moveTo>
                  <a:pt x="0" y="0"/>
                </a:moveTo>
                <a:lnTo>
                  <a:pt x="1217239" y="0"/>
                </a:lnTo>
                <a:lnTo>
                  <a:pt x="1217239" y="1628908"/>
                </a:lnTo>
                <a:lnTo>
                  <a:pt x="0" y="1628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015673"/>
            <a:ext cx="1217239" cy="1628908"/>
          </a:xfrm>
          <a:custGeom>
            <a:avLst/>
            <a:gdLst/>
            <a:ahLst/>
            <a:cxnLst/>
            <a:rect r="r" b="b" t="t" l="l"/>
            <a:pathLst>
              <a:path h="1628908" w="1217239">
                <a:moveTo>
                  <a:pt x="0" y="0"/>
                </a:moveTo>
                <a:lnTo>
                  <a:pt x="1217239" y="0"/>
                </a:lnTo>
                <a:lnTo>
                  <a:pt x="1217239" y="1628908"/>
                </a:lnTo>
                <a:lnTo>
                  <a:pt x="0" y="1628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36225" y="6516119"/>
            <a:ext cx="9630963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Reduce the training error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111620" y="3792787"/>
            <a:ext cx="4440039" cy="6074680"/>
          </a:xfrm>
          <a:custGeom>
            <a:avLst/>
            <a:gdLst/>
            <a:ahLst/>
            <a:cxnLst/>
            <a:rect r="r" b="b" t="t" l="l"/>
            <a:pathLst>
              <a:path h="6074680" w="4440039">
                <a:moveTo>
                  <a:pt x="0" y="0"/>
                </a:moveTo>
                <a:lnTo>
                  <a:pt x="4440039" y="0"/>
                </a:lnTo>
                <a:lnTo>
                  <a:pt x="4440039" y="6074680"/>
                </a:lnTo>
                <a:lnTo>
                  <a:pt x="0" y="6074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6725657"/>
            <a:chOff x="0" y="0"/>
            <a:chExt cx="5157348" cy="1771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771366"/>
            </a:xfrm>
            <a:custGeom>
              <a:avLst/>
              <a:gdLst/>
              <a:ahLst/>
              <a:cxnLst/>
              <a:rect r="r" b="b" t="t" l="l"/>
              <a:pathLst>
                <a:path h="1771366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771366"/>
                  </a:lnTo>
                  <a:lnTo>
                    <a:pt x="0" y="1771366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80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3672586"/>
            <a:ext cx="1217239" cy="1628908"/>
          </a:xfrm>
          <a:custGeom>
            <a:avLst/>
            <a:gdLst/>
            <a:ahLst/>
            <a:cxnLst/>
            <a:rect r="r" b="b" t="t" l="l"/>
            <a:pathLst>
              <a:path h="1628908" w="1217239">
                <a:moveTo>
                  <a:pt x="0" y="0"/>
                </a:moveTo>
                <a:lnTo>
                  <a:pt x="1217239" y="0"/>
                </a:lnTo>
                <a:lnTo>
                  <a:pt x="1217239" y="1628908"/>
                </a:lnTo>
                <a:lnTo>
                  <a:pt x="0" y="1628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015673"/>
            <a:ext cx="1217239" cy="1628908"/>
          </a:xfrm>
          <a:custGeom>
            <a:avLst/>
            <a:gdLst/>
            <a:ahLst/>
            <a:cxnLst/>
            <a:rect r="r" b="b" t="t" l="l"/>
            <a:pathLst>
              <a:path h="1628908" w="1217239">
                <a:moveTo>
                  <a:pt x="0" y="0"/>
                </a:moveTo>
                <a:lnTo>
                  <a:pt x="1217239" y="0"/>
                </a:lnTo>
                <a:lnTo>
                  <a:pt x="1217239" y="1628908"/>
                </a:lnTo>
                <a:lnTo>
                  <a:pt x="0" y="1628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19746" y="4487040"/>
            <a:ext cx="6868254" cy="4815672"/>
          </a:xfrm>
          <a:custGeom>
            <a:avLst/>
            <a:gdLst/>
            <a:ahLst/>
            <a:cxnLst/>
            <a:rect r="r" b="b" t="t" l="l"/>
            <a:pathLst>
              <a:path h="4815672" w="6868254">
                <a:moveTo>
                  <a:pt x="0" y="0"/>
                </a:moveTo>
                <a:lnTo>
                  <a:pt x="6868254" y="0"/>
                </a:lnTo>
                <a:lnTo>
                  <a:pt x="6868254" y="4815672"/>
                </a:lnTo>
                <a:lnTo>
                  <a:pt x="0" y="4815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17228" y="1386234"/>
            <a:ext cx="781766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DEEP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36225" y="3872995"/>
            <a:ext cx="9630963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Finding a suitable model, given a finite amount of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36225" y="6516119"/>
            <a:ext cx="9630963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Reduce the generalization error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6725657"/>
            <a:chOff x="0" y="0"/>
            <a:chExt cx="5157348" cy="1771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771366"/>
            </a:xfrm>
            <a:custGeom>
              <a:avLst/>
              <a:gdLst/>
              <a:ahLst/>
              <a:cxnLst/>
              <a:rect r="r" b="b" t="t" l="l"/>
              <a:pathLst>
                <a:path h="1771366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771366"/>
                  </a:lnTo>
                  <a:lnTo>
                    <a:pt x="0" y="1771366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80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OPTIMIZATION ISSUES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3965" y="4005712"/>
            <a:ext cx="15081616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For any objective function f(x), if the value of f(x) at x is smaller than the values of f(x) at any other points in the vicinity of x, then f(x) could be a local minimum. 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If the value of f(x) at x is the minimum of the objective function over the entire domain, then f(x) is the global minimum.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965" y="3117863"/>
            <a:ext cx="427741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LOCAL MINIMA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721304">
            <a:off x="15513882" y="346505"/>
            <a:ext cx="3490836" cy="5714166"/>
          </a:xfrm>
          <a:custGeom>
            <a:avLst/>
            <a:gdLst/>
            <a:ahLst/>
            <a:cxnLst/>
            <a:rect r="r" b="b" t="t" l="l"/>
            <a:pathLst>
              <a:path h="5714166" w="3490836">
                <a:moveTo>
                  <a:pt x="0" y="0"/>
                </a:moveTo>
                <a:lnTo>
                  <a:pt x="3490836" y="0"/>
                </a:lnTo>
                <a:lnTo>
                  <a:pt x="3490836" y="5714166"/>
                </a:lnTo>
                <a:lnTo>
                  <a:pt x="0" y="571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7366736"/>
            <a:chOff x="0" y="0"/>
            <a:chExt cx="5157348" cy="1940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940210"/>
            </a:xfrm>
            <a:custGeom>
              <a:avLst/>
              <a:gdLst/>
              <a:ahLst/>
              <a:cxnLst/>
              <a:rect r="r" b="b" t="t" l="l"/>
              <a:pathLst>
                <a:path h="1940210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940210"/>
                  </a:lnTo>
                  <a:lnTo>
                    <a:pt x="0" y="1940210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978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721304">
            <a:off x="15513882" y="346505"/>
            <a:ext cx="3490836" cy="5714166"/>
          </a:xfrm>
          <a:custGeom>
            <a:avLst/>
            <a:gdLst/>
            <a:ahLst/>
            <a:cxnLst/>
            <a:rect r="r" b="b" t="t" l="l"/>
            <a:pathLst>
              <a:path h="5714166" w="3490836">
                <a:moveTo>
                  <a:pt x="0" y="0"/>
                </a:moveTo>
                <a:lnTo>
                  <a:pt x="3490836" y="0"/>
                </a:lnTo>
                <a:lnTo>
                  <a:pt x="3490836" y="5714166"/>
                </a:lnTo>
                <a:lnTo>
                  <a:pt x="0" y="571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61242" y="4868558"/>
            <a:ext cx="6493540" cy="4845332"/>
          </a:xfrm>
          <a:custGeom>
            <a:avLst/>
            <a:gdLst/>
            <a:ahLst/>
            <a:cxnLst/>
            <a:rect r="r" b="b" t="t" l="l"/>
            <a:pathLst>
              <a:path h="4845332" w="6493540">
                <a:moveTo>
                  <a:pt x="0" y="0"/>
                </a:moveTo>
                <a:lnTo>
                  <a:pt x="6493539" y="0"/>
                </a:lnTo>
                <a:lnTo>
                  <a:pt x="6493539" y="4845333"/>
                </a:lnTo>
                <a:lnTo>
                  <a:pt x="0" y="4845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OPTIMIZATION ISSUES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3965" y="3117863"/>
            <a:ext cx="427741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LOCAL MINIMA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965" y="4005712"/>
            <a:ext cx="15081616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optimization problems may have many local minima.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7247466"/>
            <a:chOff x="0" y="0"/>
            <a:chExt cx="5157348" cy="19087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908798"/>
            </a:xfrm>
            <a:custGeom>
              <a:avLst/>
              <a:gdLst/>
              <a:ahLst/>
              <a:cxnLst/>
              <a:rect r="r" b="b" t="t" l="l"/>
              <a:pathLst>
                <a:path h="1908798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908798"/>
                  </a:lnTo>
                  <a:lnTo>
                    <a:pt x="0" y="1908798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946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OPTIMIZATION ISSUES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3965" y="4005712"/>
            <a:ext cx="15081616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saddle point is any location where all gradients of a function vanish but which is neither a global nor a local minimum. 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Consider the function f(x)=x^3. Its first and second derivative vanish for x=0. Optimization might stall at this point, even though it is not a minimum.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965" y="3117863"/>
            <a:ext cx="4799222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SADDLE POINTS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1721304">
            <a:off x="15513882" y="346505"/>
            <a:ext cx="3490836" cy="5714166"/>
          </a:xfrm>
          <a:custGeom>
            <a:avLst/>
            <a:gdLst/>
            <a:ahLst/>
            <a:cxnLst/>
            <a:rect r="r" b="b" t="t" l="l"/>
            <a:pathLst>
              <a:path h="5714166" w="3490836">
                <a:moveTo>
                  <a:pt x="0" y="0"/>
                </a:moveTo>
                <a:lnTo>
                  <a:pt x="3490836" y="0"/>
                </a:lnTo>
                <a:lnTo>
                  <a:pt x="3490836" y="5714166"/>
                </a:lnTo>
                <a:lnTo>
                  <a:pt x="0" y="571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1558623" cy="10549871"/>
          </a:xfrm>
          <a:custGeom>
            <a:avLst/>
            <a:gdLst/>
            <a:ahLst/>
            <a:cxnLst/>
            <a:rect r="r" b="b" t="t" l="l"/>
            <a:pathLst>
              <a:path h="10549871" w="11558623">
                <a:moveTo>
                  <a:pt x="0" y="0"/>
                </a:moveTo>
                <a:lnTo>
                  <a:pt x="11558623" y="0"/>
                </a:lnTo>
                <a:lnTo>
                  <a:pt x="11558623" y="10549871"/>
                </a:lnTo>
                <a:lnTo>
                  <a:pt x="0" y="1054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65" y="7715250"/>
            <a:ext cx="13193259" cy="3086100"/>
            <a:chOff x="0" y="0"/>
            <a:chExt cx="34747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4768" cy="812800"/>
            </a:xfrm>
            <a:custGeom>
              <a:avLst/>
              <a:gdLst/>
              <a:ahLst/>
              <a:cxnLst/>
              <a:rect r="r" b="b" t="t" l="l"/>
              <a:pathLst>
                <a:path h="812800" w="3474768">
                  <a:moveTo>
                    <a:pt x="0" y="0"/>
                  </a:moveTo>
                  <a:lnTo>
                    <a:pt x="3474768" y="0"/>
                  </a:lnTo>
                  <a:lnTo>
                    <a:pt x="34747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6E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747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6902" y="2532643"/>
            <a:ext cx="19581804" cy="7366736"/>
            <a:chOff x="0" y="0"/>
            <a:chExt cx="5157348" cy="1940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48" cy="1940210"/>
            </a:xfrm>
            <a:custGeom>
              <a:avLst/>
              <a:gdLst/>
              <a:ahLst/>
              <a:cxnLst/>
              <a:rect r="r" b="b" t="t" l="l"/>
              <a:pathLst>
                <a:path h="1940210" w="5157348">
                  <a:moveTo>
                    <a:pt x="0" y="0"/>
                  </a:moveTo>
                  <a:lnTo>
                    <a:pt x="5157348" y="0"/>
                  </a:lnTo>
                  <a:lnTo>
                    <a:pt x="5157348" y="1940210"/>
                  </a:lnTo>
                  <a:lnTo>
                    <a:pt x="0" y="1940210"/>
                  </a:ln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383E4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7348" cy="1978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721304">
            <a:off x="15513882" y="346505"/>
            <a:ext cx="3490836" cy="5714166"/>
          </a:xfrm>
          <a:custGeom>
            <a:avLst/>
            <a:gdLst/>
            <a:ahLst/>
            <a:cxnLst/>
            <a:rect r="r" b="b" t="t" l="l"/>
            <a:pathLst>
              <a:path h="5714166" w="3490836">
                <a:moveTo>
                  <a:pt x="0" y="0"/>
                </a:moveTo>
                <a:lnTo>
                  <a:pt x="3490836" y="0"/>
                </a:lnTo>
                <a:lnTo>
                  <a:pt x="3490836" y="5714166"/>
                </a:lnTo>
                <a:lnTo>
                  <a:pt x="0" y="571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23119" y="5375077"/>
            <a:ext cx="6063307" cy="4524303"/>
          </a:xfrm>
          <a:custGeom>
            <a:avLst/>
            <a:gdLst/>
            <a:ahLst/>
            <a:cxnLst/>
            <a:rect r="r" b="b" t="t" l="l"/>
            <a:pathLst>
              <a:path h="4524303" w="6063307">
                <a:moveTo>
                  <a:pt x="0" y="0"/>
                </a:moveTo>
                <a:lnTo>
                  <a:pt x="6063308" y="0"/>
                </a:lnTo>
                <a:lnTo>
                  <a:pt x="6063308" y="4524302"/>
                </a:lnTo>
                <a:lnTo>
                  <a:pt x="0" y="4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17228" y="1386234"/>
            <a:ext cx="70516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OPTIMIZATION ISSUES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3965" y="3117863"/>
            <a:ext cx="4799222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Intro"/>
                <a:ea typeface="Intro"/>
                <a:cs typeface="Intro"/>
                <a:sym typeface="Intro"/>
              </a:rPr>
              <a:t>SADDLE POINTS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13965" y="4005712"/>
            <a:ext cx="1508161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problem may have even more saddle points, as generally the problems are not convex.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DAGmxa1cH3w</dc:identifier>
  <dcterms:modified xsi:type="dcterms:W3CDTF">2011-08-01T06:04:30Z</dcterms:modified>
  <cp:revision>1</cp:revision>
  <dc:title>Convexity</dc:title>
</cp:coreProperties>
</file>